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8" r:id="rId3"/>
    <p:sldId id="267" r:id="rId4"/>
    <p:sldId id="259" r:id="rId5"/>
    <p:sldId id="265" r:id="rId6"/>
    <p:sldId id="266" r:id="rId7"/>
    <p:sldId id="268" r:id="rId8"/>
    <p:sldId id="263" r:id="rId9"/>
    <p:sldId id="269" r:id="rId10"/>
    <p:sldId id="260" r:id="rId11"/>
    <p:sldId id="261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226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3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E2BFB-0DA4-40BA-ABA7-5D49168D7B7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3621"/>
            <a:ext cx="2971800" cy="4613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63621"/>
            <a:ext cx="2971800" cy="4613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367CC-8408-4CFD-A6C3-3F7967458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82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7C1A487-3126-4B97-AA75-00C738F3E03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9FB35FF-4129-4FB8-8AC3-D12510A984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Integrating Quotations in Literary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 full sentence to introduce a quotation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Gives you a chance to state your interpretation before.</a:t>
            </a:r>
          </a:p>
          <a:p>
            <a:r>
              <a:rPr lang="en-US" sz="2400" dirty="0" smtClean="0"/>
              <a:t>Use a colon to separate from your sentence: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Mukherjee explains the importance of a sense of belonging: “I need to put roots down, to vote and make the difference that I can.”</a:t>
            </a:r>
          </a:p>
          <a:p>
            <a:r>
              <a:rPr lang="en-US" sz="2400" dirty="0" smtClean="0"/>
              <a:t>Use this strategy sparingly.</a:t>
            </a:r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Integrating a Quotation into Your Own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effective way to utilize quotations because it creates a seamless transition.</a:t>
            </a:r>
          </a:p>
          <a:p>
            <a:r>
              <a:rPr lang="en-US" sz="2400" dirty="0" smtClean="0"/>
              <a:t>Result must be grammatically correct and syntactically fluent.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Mukherjee </a:t>
            </a:r>
            <a:r>
              <a:rPr lang="en-US" dirty="0">
                <a:solidFill>
                  <a:srgbClr val="FFFF00"/>
                </a:solidFill>
              </a:rPr>
              <a:t>explains </a:t>
            </a:r>
            <a:r>
              <a:rPr lang="en-US" dirty="0" smtClean="0">
                <a:solidFill>
                  <a:srgbClr val="FFFF00"/>
                </a:solidFill>
              </a:rPr>
              <a:t>a sense of belonging, “to put </a:t>
            </a:r>
            <a:r>
              <a:rPr lang="en-US" dirty="0">
                <a:solidFill>
                  <a:srgbClr val="FFFF00"/>
                </a:solidFill>
              </a:rPr>
              <a:t>roots down, to vote and make the difference that I can</a:t>
            </a:r>
            <a:r>
              <a:rPr lang="en-US" dirty="0" smtClean="0">
                <a:solidFill>
                  <a:srgbClr val="FFFF00"/>
                </a:solidFill>
              </a:rPr>
              <a:t>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Mukherjee </a:t>
            </a:r>
            <a:r>
              <a:rPr lang="en-US" dirty="0">
                <a:solidFill>
                  <a:srgbClr val="FFFF00"/>
                </a:solidFill>
              </a:rPr>
              <a:t>explains that to feel a sense of belonging, </a:t>
            </a:r>
            <a:r>
              <a:rPr lang="en-US" dirty="0" smtClean="0">
                <a:solidFill>
                  <a:srgbClr val="FFFF00"/>
                </a:solidFill>
              </a:rPr>
              <a:t>a person needs </a:t>
            </a:r>
            <a:r>
              <a:rPr lang="en-US" dirty="0">
                <a:solidFill>
                  <a:srgbClr val="FFFF00"/>
                </a:solidFill>
              </a:rPr>
              <a:t>“to put roots down, to vote and make the difference that </a:t>
            </a:r>
            <a:r>
              <a:rPr lang="en-US" dirty="0" smtClean="0">
                <a:solidFill>
                  <a:srgbClr val="FFFF00"/>
                </a:solidFill>
              </a:rPr>
              <a:t>[she] </a:t>
            </a:r>
            <a:r>
              <a:rPr lang="en-US" dirty="0">
                <a:solidFill>
                  <a:srgbClr val="FFFF00"/>
                </a:solidFill>
              </a:rPr>
              <a:t>can.”</a:t>
            </a:r>
          </a:p>
          <a:p>
            <a:pPr marL="5715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endParaRPr lang="en-US" sz="2200" dirty="0" smtClean="0">
              <a:solidFill>
                <a:srgbClr val="FFFF00"/>
              </a:solidFill>
            </a:endParaRPr>
          </a:p>
          <a:p>
            <a:endParaRPr lang="en-US" sz="2200" dirty="0">
              <a:solidFill>
                <a:srgbClr val="FFFF00"/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9536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Integrating a Quotation into Your Own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can change verb tenses, singular/plural nouns, pronouns, etc. to make the sentence grammatical.</a:t>
            </a:r>
          </a:p>
          <a:p>
            <a:r>
              <a:rPr lang="en-US" sz="2400" dirty="0" smtClean="0"/>
              <a:t>You can also add functional words like prepositions and conjunctions. You just can’t add words that change the content/message of the quotation.</a:t>
            </a:r>
          </a:p>
          <a:p>
            <a:r>
              <a:rPr lang="en-US" sz="2400" dirty="0" smtClean="0"/>
              <a:t>Any additions/changes are indicated by square brackets.</a:t>
            </a:r>
          </a:p>
          <a:p>
            <a:pPr marL="5715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endParaRPr lang="en-US" sz="2200" dirty="0" smtClean="0">
              <a:solidFill>
                <a:srgbClr val="FFFF00"/>
              </a:solidFill>
            </a:endParaRPr>
          </a:p>
          <a:p>
            <a:endParaRPr lang="en-US" sz="2200" dirty="0">
              <a:solidFill>
                <a:srgbClr val="FFFF00"/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5899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315200" cy="493776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Mukherjee explains a sense of belonging, “to put roots down, to vote and make the difference that I can</a:t>
            </a:r>
            <a:r>
              <a:rPr lang="en-US" dirty="0" smtClean="0">
                <a:solidFill>
                  <a:srgbClr val="FFFF00"/>
                </a:solidFill>
              </a:rPr>
              <a:t>.”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You are the writer of this sentence, so the “I” in the quotation doesn’t make sense.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Mukherjee </a:t>
            </a:r>
            <a:r>
              <a:rPr lang="en-US" dirty="0">
                <a:solidFill>
                  <a:srgbClr val="FFFF00"/>
                </a:solidFill>
              </a:rPr>
              <a:t>explains that to feel a sense of belonging, a person needs “to put roots down, to vote and make the difference that [she] can</a:t>
            </a:r>
            <a:r>
              <a:rPr lang="en-US" dirty="0" smtClean="0">
                <a:solidFill>
                  <a:srgbClr val="FFFF00"/>
                </a:solidFill>
              </a:rPr>
              <a:t>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Mukherjee told how in the past she had “vote[d] and [made] the difference that she [could].”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Original: “It arrived on Christmas morning.”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Blended quotation: The author wrote a story about how “[the package] arrived on Christmas morning.”</a:t>
            </a:r>
          </a:p>
          <a:p>
            <a:pPr marL="4572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4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96200" cy="717612"/>
          </a:xfrm>
        </p:spPr>
        <p:txBody>
          <a:bodyPr>
            <a:normAutofit/>
          </a:bodyPr>
          <a:lstStyle/>
          <a:p>
            <a:r>
              <a:rPr lang="en-US" dirty="0" smtClean="0"/>
              <a:t>Pulling in quotations to blend: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8001000" cy="53949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/>
              <a:t>A German shepherd is back on solid ground after being rescued from a sinkhole that opened up in a Buffalo park</a:t>
            </a:r>
            <a:r>
              <a:rPr lang="en-US" sz="2400" dirty="0" smtClean="0"/>
              <a:t>. The </a:t>
            </a:r>
            <a:r>
              <a:rPr lang="en-US" sz="2400" dirty="0"/>
              <a:t>3-year-old dog named Mack </a:t>
            </a:r>
            <a:r>
              <a:rPr lang="en-US" sz="2400" dirty="0">
                <a:solidFill>
                  <a:srgbClr val="FFFF00"/>
                </a:solidFill>
              </a:rPr>
              <a:t>dropped more than 10 feet to the bottom of the watery hole </a:t>
            </a:r>
            <a:r>
              <a:rPr lang="en-US" sz="2400" dirty="0"/>
              <a:t>during a Sunday morning walk with his owner, Mattie Moore, who nearly fell in </a:t>
            </a:r>
            <a:r>
              <a:rPr lang="en-US" sz="2400" dirty="0" smtClean="0"/>
              <a:t>herself. Moore's </a:t>
            </a:r>
            <a:r>
              <a:rPr lang="en-US" sz="2400" dirty="0"/>
              <a:t>911 call brought the fire department's technical rescue team to Martin Luther King Jr. Park, where a broken underground water pipe had eroded the soil and created an opening about 2 feet across on the surface but wider below.</a:t>
            </a:r>
          </a:p>
          <a:p>
            <a:pPr marL="5715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57150" indent="0">
              <a:buNone/>
            </a:pPr>
            <a:r>
              <a:rPr lang="en-US" sz="2400" dirty="0" smtClean="0"/>
              <a:t>After </a:t>
            </a:r>
            <a:r>
              <a:rPr lang="en-US" sz="2400" dirty="0" smtClean="0">
                <a:solidFill>
                  <a:srgbClr val="FFFF00"/>
                </a:solidFill>
              </a:rPr>
              <a:t>“</a:t>
            </a:r>
            <a:r>
              <a:rPr lang="en-US" sz="2400" dirty="0" err="1" smtClean="0">
                <a:solidFill>
                  <a:srgbClr val="FFFF00"/>
                </a:solidFill>
              </a:rPr>
              <a:t>dropp</a:t>
            </a:r>
            <a:r>
              <a:rPr lang="en-US" sz="2400" dirty="0" smtClean="0">
                <a:solidFill>
                  <a:srgbClr val="FFFF00"/>
                </a:solidFill>
              </a:rPr>
              <a:t>[</a:t>
            </a:r>
            <a:r>
              <a:rPr lang="en-US" sz="2400" dirty="0" err="1" smtClean="0">
                <a:solidFill>
                  <a:srgbClr val="FFFF00"/>
                </a:solidFill>
              </a:rPr>
              <a:t>ing</a:t>
            </a:r>
            <a:r>
              <a:rPr lang="en-US" sz="2400" dirty="0" smtClean="0">
                <a:solidFill>
                  <a:srgbClr val="FFFF00"/>
                </a:solidFill>
              </a:rPr>
              <a:t>] </a:t>
            </a:r>
            <a:r>
              <a:rPr lang="en-US" sz="2400" dirty="0">
                <a:solidFill>
                  <a:srgbClr val="FFFF00"/>
                </a:solidFill>
              </a:rPr>
              <a:t>more than 10 feet to the bottom of </a:t>
            </a:r>
            <a:r>
              <a:rPr lang="en-US" sz="2400" dirty="0" smtClean="0">
                <a:solidFill>
                  <a:srgbClr val="FFFF00"/>
                </a:solidFill>
              </a:rPr>
              <a:t>[a] watery hole,” </a:t>
            </a:r>
            <a:r>
              <a:rPr lang="en-US" sz="2400" dirty="0" smtClean="0"/>
              <a:t>Mack the German Shepherd is safe following a rescue by the Buffalo Fire Department.</a:t>
            </a:r>
            <a:endParaRPr lang="en-US" sz="2400" dirty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en-US" sz="2200" dirty="0" smtClean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en-US" sz="2200" dirty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0192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96200" cy="717612"/>
          </a:xfrm>
        </p:spPr>
        <p:txBody>
          <a:bodyPr>
            <a:normAutofit/>
          </a:bodyPr>
          <a:lstStyle/>
          <a:p>
            <a:r>
              <a:rPr lang="en-US" dirty="0" smtClean="0"/>
              <a:t>Pulling in quotations to blend: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8001000" cy="53949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/>
              <a:t>It's already seemed like a brutally long, cold winter. But handlers for groundhog Punxsutawney Phil say he's </a:t>
            </a:r>
            <a:r>
              <a:rPr lang="en-US" sz="2400" dirty="0">
                <a:solidFill>
                  <a:srgbClr val="FFFF00"/>
                </a:solidFill>
              </a:rPr>
              <a:t>forecasting six more weeks of the same</a:t>
            </a:r>
            <a:r>
              <a:rPr lang="en-US" sz="2400" dirty="0" smtClean="0"/>
              <a:t>. Pennsylvania's </a:t>
            </a:r>
            <a:r>
              <a:rPr lang="en-US" sz="2400" dirty="0"/>
              <a:t>famed groundhog emerged from his lair in front of thousands of fans around daybreak </a:t>
            </a:r>
            <a:r>
              <a:rPr lang="en-US" sz="2400" dirty="0" smtClean="0"/>
              <a:t>Sunday. Legend </a:t>
            </a:r>
            <a:r>
              <a:rPr lang="en-US" sz="2400" dirty="0"/>
              <a:t>has it that if the furry rodent sees his shadow on Feb. 2, winter will last another month-and-a-half. If he doesn't see it, spring will come early</a:t>
            </a:r>
            <a:r>
              <a:rPr lang="en-US" sz="2400" dirty="0" smtClean="0"/>
              <a:t>.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Punxsutawney Phil, the groundhog responsible for whether we see an early spring or not, has </a:t>
            </a:r>
            <a:r>
              <a:rPr lang="en-US" sz="2400" dirty="0" smtClean="0">
                <a:solidFill>
                  <a:srgbClr val="FFFF00"/>
                </a:solidFill>
              </a:rPr>
              <a:t>“forecast[</a:t>
            </a:r>
            <a:r>
              <a:rPr lang="en-US" sz="2400" dirty="0" err="1" smtClean="0">
                <a:solidFill>
                  <a:srgbClr val="FFFF00"/>
                </a:solidFill>
              </a:rPr>
              <a:t>ed</a:t>
            </a:r>
            <a:r>
              <a:rPr lang="en-US" sz="2400" dirty="0" smtClean="0">
                <a:solidFill>
                  <a:srgbClr val="FFFF00"/>
                </a:solidFill>
              </a:rPr>
              <a:t>] </a:t>
            </a:r>
            <a:r>
              <a:rPr lang="en-US" sz="2400" dirty="0">
                <a:solidFill>
                  <a:srgbClr val="FFFF00"/>
                </a:solidFill>
              </a:rPr>
              <a:t>six more weeks of the </a:t>
            </a:r>
            <a:r>
              <a:rPr lang="en-US" sz="2400" dirty="0" smtClean="0">
                <a:solidFill>
                  <a:srgbClr val="FFFF00"/>
                </a:solidFill>
              </a:rPr>
              <a:t>same” </a:t>
            </a:r>
            <a:r>
              <a:rPr lang="en-US" sz="2400" dirty="0" smtClean="0"/>
              <a:t>weather that has already made this a miserable winter. 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200" dirty="0" smtClean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en-US" sz="2200" dirty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3382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96200" cy="717612"/>
          </a:xfrm>
        </p:spPr>
        <p:txBody>
          <a:bodyPr>
            <a:normAutofit/>
          </a:bodyPr>
          <a:lstStyle/>
          <a:p>
            <a:r>
              <a:rPr lang="en-US" dirty="0" smtClean="0"/>
              <a:t>Pulling in quotations to blend: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8001000" cy="53949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/>
              <a:t>Exercise could make you a better student</a:t>
            </a:r>
            <a:r>
              <a:rPr lang="en-US" sz="2400" dirty="0" smtClean="0"/>
              <a:t>. A </a:t>
            </a:r>
            <a:r>
              <a:rPr lang="en-US" sz="2400" dirty="0"/>
              <a:t>study of Kansas elementary and middle school students found </a:t>
            </a:r>
            <a:r>
              <a:rPr lang="en-US" sz="2400" dirty="0">
                <a:solidFill>
                  <a:srgbClr val="FFFF00"/>
                </a:solidFill>
              </a:rPr>
              <a:t>a link between physical fitness and better performance on math and reading </a:t>
            </a:r>
            <a:r>
              <a:rPr lang="en-US" sz="2400" dirty="0" smtClean="0">
                <a:solidFill>
                  <a:srgbClr val="FFFF00"/>
                </a:solidFill>
              </a:rPr>
              <a:t>exams</a:t>
            </a:r>
            <a:r>
              <a:rPr lang="en-US" sz="2400" dirty="0" smtClean="0"/>
              <a:t>. The </a:t>
            </a:r>
            <a:r>
              <a:rPr lang="en-US" sz="2400" dirty="0"/>
              <a:t>study followed the fitness of 13,000 students two years ago. </a:t>
            </a:r>
            <a:endParaRPr lang="en-US" sz="2400" dirty="0" smtClean="0"/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Researchers have discovered </a:t>
            </a:r>
            <a:r>
              <a:rPr lang="en-US" sz="2400" dirty="0" smtClean="0">
                <a:solidFill>
                  <a:srgbClr val="FFFF00"/>
                </a:solidFill>
              </a:rPr>
              <a:t>“a link </a:t>
            </a:r>
            <a:r>
              <a:rPr lang="en-US" sz="2400" dirty="0">
                <a:solidFill>
                  <a:srgbClr val="FFFF00"/>
                </a:solidFill>
              </a:rPr>
              <a:t>between physical fitness and better performance on math and reading </a:t>
            </a:r>
            <a:r>
              <a:rPr lang="en-US" sz="2400" dirty="0" smtClean="0">
                <a:solidFill>
                  <a:srgbClr val="FFFF00"/>
                </a:solidFill>
              </a:rPr>
              <a:t>exams,”</a:t>
            </a:r>
            <a:r>
              <a:rPr lang="en-US" sz="2400" dirty="0" smtClean="0"/>
              <a:t> so do some pushups before you take your </a:t>
            </a:r>
            <a:r>
              <a:rPr lang="en-US" sz="2400" dirty="0" smtClean="0"/>
              <a:t>semester exams</a:t>
            </a:r>
            <a:r>
              <a:rPr lang="en-US" sz="2400" dirty="0" smtClean="0"/>
              <a:t> in December.</a:t>
            </a:r>
            <a:endParaRPr lang="en-US" sz="2400" dirty="0" smtClean="0"/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200" dirty="0" smtClean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en-US" sz="2200" dirty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272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96200" cy="717612"/>
          </a:xfrm>
        </p:spPr>
        <p:txBody>
          <a:bodyPr>
            <a:normAutofit/>
          </a:bodyPr>
          <a:lstStyle/>
          <a:p>
            <a:r>
              <a:rPr lang="en-US" dirty="0" smtClean="0"/>
              <a:t>Omitting Unnecessary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8001000" cy="53949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can eliminate unneeded parts of your quotation by using an ellipsis (…)</a:t>
            </a:r>
          </a:p>
          <a:p>
            <a:r>
              <a:rPr lang="en-US" sz="2400" dirty="0" smtClean="0"/>
              <a:t>You only need to use this when you omit something in the middle of a quotation.</a:t>
            </a:r>
          </a:p>
          <a:p>
            <a:pPr marL="571500" indent="-182563"/>
            <a:r>
              <a:rPr lang="en-US" dirty="0" smtClean="0"/>
              <a:t>Original Quote: </a:t>
            </a:r>
            <a:r>
              <a:rPr lang="en-US" dirty="0" smtClean="0">
                <a:solidFill>
                  <a:srgbClr val="FFFF00"/>
                </a:solidFill>
              </a:rPr>
              <a:t>“The day began as normal but ended up being a disaster.”</a:t>
            </a:r>
          </a:p>
          <a:p>
            <a:pPr marL="571500" indent="-182563"/>
            <a:r>
              <a:rPr lang="en-US" dirty="0" smtClean="0"/>
              <a:t>With ellipsis: </a:t>
            </a:r>
            <a:r>
              <a:rPr lang="en-US" dirty="0" smtClean="0">
                <a:solidFill>
                  <a:srgbClr val="FFFF00"/>
                </a:solidFill>
              </a:rPr>
              <a:t>“The day… ended up being a disaster.”</a:t>
            </a:r>
          </a:p>
          <a:p>
            <a:pPr marL="571500" indent="-182563"/>
            <a:r>
              <a:rPr lang="en-US" dirty="0" smtClean="0"/>
              <a:t>Blended with my own writing: </a:t>
            </a:r>
            <a:r>
              <a:rPr lang="en-US" dirty="0" smtClean="0">
                <a:solidFill>
                  <a:srgbClr val="FFFF00"/>
                </a:solidFill>
              </a:rPr>
              <a:t>I was hoping everything would go according to plan, but “the day… ended up being a disaster.”</a:t>
            </a:r>
          </a:p>
          <a:p>
            <a:pPr indent="-182563"/>
            <a:r>
              <a:rPr lang="en-US" sz="2400" dirty="0" smtClean="0"/>
              <a:t>You never need to use ellipses at the beginning or end of a quotation. Don’t do this:</a:t>
            </a:r>
          </a:p>
          <a:p>
            <a:pPr marL="571500" indent="-182563"/>
            <a:r>
              <a:rPr lang="en-US" sz="1800" dirty="0">
                <a:solidFill>
                  <a:srgbClr val="FFFF00"/>
                </a:solidFill>
              </a:rPr>
              <a:t>I was hoping everything would go according to plan, </a:t>
            </a:r>
            <a:r>
              <a:rPr lang="en-US" sz="1800" dirty="0" smtClean="0">
                <a:solidFill>
                  <a:srgbClr val="FFFF00"/>
                </a:solidFill>
              </a:rPr>
              <a:t>but it “…ended </a:t>
            </a:r>
            <a:r>
              <a:rPr lang="en-US" sz="1800" dirty="0">
                <a:solidFill>
                  <a:srgbClr val="FFFF00"/>
                </a:solidFill>
              </a:rPr>
              <a:t>up being a disaster</a:t>
            </a:r>
            <a:r>
              <a:rPr lang="en-US" sz="1800" dirty="0" smtClean="0">
                <a:solidFill>
                  <a:srgbClr val="FFFF00"/>
                </a:solidFill>
              </a:rPr>
              <a:t>.”</a:t>
            </a:r>
          </a:p>
          <a:p>
            <a:pPr marL="571500" indent="-182563"/>
            <a:r>
              <a:rPr lang="en-US" sz="1800" dirty="0" smtClean="0">
                <a:solidFill>
                  <a:srgbClr val="FFFF00"/>
                </a:solidFill>
              </a:rPr>
              <a:t>I had a plan and “the day began as normal…”</a:t>
            </a:r>
            <a:endParaRPr lang="en-US" sz="1800" dirty="0">
              <a:solidFill>
                <a:srgbClr val="FFFF00"/>
              </a:solidFill>
            </a:endParaRPr>
          </a:p>
          <a:p>
            <a:pPr indent="-182563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08940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Citing Your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When appropriate, include the author and page number in parentheses at the end of the quotation.</a:t>
            </a:r>
          </a:p>
          <a:p>
            <a:r>
              <a:rPr lang="en-US" sz="2400" dirty="0" smtClean="0"/>
              <a:t>The citation goes OUTSIDE the quotation marks, but before the period.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“This is an amazing quotation” (</a:t>
            </a:r>
            <a:r>
              <a:rPr lang="en-US" sz="2400" smtClean="0">
                <a:solidFill>
                  <a:srgbClr val="FFFF00"/>
                </a:solidFill>
              </a:rPr>
              <a:t>Mullins 197</a:t>
            </a:r>
            <a:r>
              <a:rPr lang="en-US" sz="2400" dirty="0" smtClean="0">
                <a:solidFill>
                  <a:srgbClr val="FFFF00"/>
                </a:solidFill>
              </a:rPr>
              <a:t>).</a:t>
            </a:r>
          </a:p>
          <a:p>
            <a:r>
              <a:rPr lang="en-US" sz="2400" dirty="0" smtClean="0"/>
              <a:t>If you include the author’s name prior to the quotation (earlier in the paragraph), then you can omit their name from the citation.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As Mullins once said, “This </a:t>
            </a:r>
            <a:r>
              <a:rPr lang="en-US" sz="2400" dirty="0">
                <a:solidFill>
                  <a:srgbClr val="FFFF00"/>
                </a:solidFill>
              </a:rPr>
              <a:t>is an amazing </a:t>
            </a:r>
            <a:r>
              <a:rPr lang="en-US" sz="2400" dirty="0" smtClean="0">
                <a:solidFill>
                  <a:srgbClr val="FFFF00"/>
                </a:solidFill>
              </a:rPr>
              <a:t>quotation” (1977).</a:t>
            </a:r>
          </a:p>
          <a:p>
            <a:r>
              <a:rPr lang="en-US" sz="2400" dirty="0" smtClean="0"/>
              <a:t>If you cite the same source multiple times in a row, you don’t need to continue to include the last name in the citation.</a:t>
            </a:r>
          </a:p>
        </p:txBody>
      </p:sp>
    </p:spTree>
    <p:extLst>
      <p:ext uri="{BB962C8B-B14F-4D97-AF65-F5344CB8AC3E}">
        <p14:creationId xmlns:p14="http://schemas.microsoft.com/office/powerpoint/2010/main" val="72314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Brief Quotations vs. Long/Block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block quotations (longer than four lines) in shorter essays unless absolutely essential.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Stand Alone (or Floating) Quotations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NEVER DO THIS!</a:t>
            </a:r>
          </a:p>
          <a:p>
            <a:r>
              <a:rPr lang="en-US" altLang="en-US" dirty="0"/>
              <a:t>On Thursday, Yahoo announced its email service had been hit by a coordinated </a:t>
            </a:r>
            <a:r>
              <a:rPr lang="en-US" altLang="en-US" dirty="0" smtClean="0"/>
              <a:t>cyber attack </a:t>
            </a:r>
            <a:r>
              <a:rPr lang="en-US" altLang="en-US" dirty="0"/>
              <a:t>resulting in the usernames and passwords of an undisclosed number of Yahoo Mail accounts to be compromised. </a:t>
            </a:r>
            <a:r>
              <a:rPr lang="en-US" altLang="en-US" dirty="0" smtClean="0">
                <a:solidFill>
                  <a:srgbClr val="FFFF00"/>
                </a:solidFill>
              </a:rPr>
              <a:t>“The </a:t>
            </a:r>
            <a:r>
              <a:rPr lang="en-US" altLang="en-US" dirty="0">
                <a:solidFill>
                  <a:srgbClr val="FFFF00"/>
                </a:solidFill>
              </a:rPr>
              <a:t>company said the information was stolen from a third party database. The accounts were then accessed to gather information about recently emailed addresses</a:t>
            </a:r>
            <a:r>
              <a:rPr lang="en-US" altLang="en-US" dirty="0" smtClean="0">
                <a:solidFill>
                  <a:srgbClr val="FFFF00"/>
                </a:solidFill>
              </a:rPr>
              <a:t>.”</a:t>
            </a:r>
            <a:r>
              <a:rPr lang="en-US" altLang="en-US" dirty="0" smtClean="0"/>
              <a:t> </a:t>
            </a:r>
            <a:r>
              <a:rPr lang="en-US" altLang="en-US" dirty="0"/>
              <a:t>It’s the second email problem in the last two months for Yahoo and the company said it took immediate action to minimize the damage to users whose accounts were involved.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725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Never Utilize Stand-Alone or Floating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Mukherjee explains her desire for a place to belong. “I need to put roots down, to vote and make the difference that I can.”</a:t>
            </a:r>
          </a:p>
        </p:txBody>
      </p:sp>
    </p:spTree>
    <p:extLst>
      <p:ext uri="{BB962C8B-B14F-4D97-AF65-F5344CB8AC3E}">
        <p14:creationId xmlns:p14="http://schemas.microsoft.com/office/powerpoint/2010/main" val="21238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Avoid Creating Run-on Sentences/Comma Splices with Quotations.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Mukherjee explains her desire for a place to belong, “I need to put roots down, to vote and make the difference that I can.”</a:t>
            </a:r>
          </a:p>
          <a:p>
            <a:pPr lvl="1"/>
            <a:endParaRPr lang="en-US" sz="2000" dirty="0" smtClean="0">
              <a:solidFill>
                <a:srgbClr val="FFFF00"/>
              </a:solidFill>
            </a:endParaRPr>
          </a:p>
          <a:p>
            <a:pPr marL="320040" lvl="1" indent="0">
              <a:buNone/>
            </a:pPr>
            <a:endParaRPr lang="en-US" sz="2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Lazy Blending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000" dirty="0" smtClean="0">
              <a:solidFill>
                <a:srgbClr val="FFFF00"/>
              </a:solidFill>
            </a:endParaRPr>
          </a:p>
          <a:p>
            <a:pPr marL="320040" lvl="1" indent="0">
              <a:buNone/>
            </a:pPr>
            <a:endParaRPr lang="en-US" sz="2000" dirty="0" smtClean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29222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Mukherjee explains her desire for a place to belong. This can be seen in the quotation, “I need to put roots down, to vote and make the difference that I can.”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endParaRPr lang="en-US" sz="2000" dirty="0" smtClean="0">
              <a:solidFill>
                <a:srgbClr val="FFFF00"/>
              </a:solidFill>
            </a:endParaRP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Mukherjee </a:t>
            </a:r>
            <a:r>
              <a:rPr lang="en-US" sz="2000" dirty="0">
                <a:solidFill>
                  <a:srgbClr val="FFFF00"/>
                </a:solidFill>
              </a:rPr>
              <a:t>explains her desire for a place to belong. </a:t>
            </a:r>
            <a:r>
              <a:rPr lang="en-US" sz="2000" dirty="0" smtClean="0">
                <a:solidFill>
                  <a:srgbClr val="FFFF00"/>
                </a:solidFill>
              </a:rPr>
              <a:t>She demonstrates this by saying, </a:t>
            </a:r>
            <a:r>
              <a:rPr lang="en-US" sz="2000" dirty="0">
                <a:solidFill>
                  <a:srgbClr val="FFFF00"/>
                </a:solidFill>
              </a:rPr>
              <a:t>“I need to put roots down, to vote and make the difference that I can.”</a:t>
            </a:r>
          </a:p>
          <a:p>
            <a:pPr lvl="1"/>
            <a:endParaRPr lang="en-US" sz="2000" dirty="0" smtClean="0">
              <a:solidFill>
                <a:srgbClr val="FFFF00"/>
              </a:solidFill>
            </a:endParaRPr>
          </a:p>
          <a:p>
            <a:pPr marL="320040" lvl="1" indent="0">
              <a:buFont typeface="Wingdings" charset="2"/>
              <a:buNone/>
            </a:pPr>
            <a:endParaRPr lang="en-US" sz="2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4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Integrating a Quotation into Your Own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basic form is to introduce the quotation with “He said, …” or “She wrote, …”</a:t>
            </a:r>
            <a:endParaRPr lang="en-US" sz="2400" dirty="0"/>
          </a:p>
          <a:p>
            <a:r>
              <a:rPr lang="en-US" sz="2400" dirty="0" smtClean="0"/>
              <a:t>Use this when you need to quote an entire sentence, but use it sparingly. You should quote entire sentences pretty rarely.</a:t>
            </a:r>
          </a:p>
        </p:txBody>
      </p:sp>
    </p:spTree>
    <p:extLst>
      <p:ext uri="{BB962C8B-B14F-4D97-AF65-F5344CB8AC3E}">
        <p14:creationId xmlns:p14="http://schemas.microsoft.com/office/powerpoint/2010/main" val="202660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 Clause to Introduce a Quotation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 a subject/verb construction, usually including the name of the author or character, followed by a comma.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Mukherjee explains, “I need to put roots down, to vote and make the difference that I can.”</a:t>
            </a:r>
          </a:p>
          <a:p>
            <a:r>
              <a:rPr lang="en-US" sz="2400" dirty="0" smtClean="0"/>
              <a:t>Instead of always using </a:t>
            </a:r>
            <a:r>
              <a:rPr lang="en-US" sz="2400" i="1" dirty="0" smtClean="0"/>
              <a:t>writes</a:t>
            </a:r>
            <a:r>
              <a:rPr lang="en-US" sz="2400" dirty="0" smtClean="0"/>
              <a:t> or </a:t>
            </a:r>
            <a:r>
              <a:rPr lang="en-US" sz="2400" i="1" dirty="0" smtClean="0"/>
              <a:t>says</a:t>
            </a:r>
            <a:r>
              <a:rPr lang="en-US" sz="2400" dirty="0" smtClean="0"/>
              <a:t>, try to use stronger verbs, such as </a:t>
            </a:r>
            <a:r>
              <a:rPr lang="en-US" sz="2400" i="1" dirty="0" smtClean="0"/>
              <a:t>asserts, insists, argues, believes, defines, admits, claims, points out, observes</a:t>
            </a:r>
            <a:r>
              <a:rPr lang="en-US" sz="2400" dirty="0" smtClean="0"/>
              <a:t>, or </a:t>
            </a:r>
            <a:r>
              <a:rPr lang="en-US" sz="2400" i="1" dirty="0" smtClean="0"/>
              <a:t>concludes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69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315200" cy="493776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Mukherjee </a:t>
            </a:r>
            <a:r>
              <a:rPr lang="en-US" dirty="0" smtClean="0">
                <a:solidFill>
                  <a:srgbClr val="FFFF00"/>
                </a:solidFill>
              </a:rPr>
              <a:t>wrote, “I needed to </a:t>
            </a:r>
            <a:r>
              <a:rPr lang="en-US" dirty="0">
                <a:solidFill>
                  <a:srgbClr val="FFFF00"/>
                </a:solidFill>
              </a:rPr>
              <a:t>put roots down, to vote and make the difference that I </a:t>
            </a:r>
            <a:r>
              <a:rPr lang="en-US" dirty="0" smtClean="0">
                <a:solidFill>
                  <a:srgbClr val="FFFF00"/>
                </a:solidFill>
              </a:rPr>
              <a:t>could.”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Comma goes after wrote, said, claimed, explained, etc., but before the quotation mark.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Capitalize the first word of the quotation like a new sentence.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Period goes inside the quotation mark.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“</a:t>
            </a:r>
            <a:r>
              <a:rPr lang="en-US" dirty="0">
                <a:solidFill>
                  <a:srgbClr val="FFFF00"/>
                </a:solidFill>
              </a:rPr>
              <a:t>I needed to put roots down, to vote and make the difference that I </a:t>
            </a:r>
            <a:r>
              <a:rPr lang="en-US" dirty="0" smtClean="0">
                <a:solidFill>
                  <a:srgbClr val="FFFF00"/>
                </a:solidFill>
              </a:rPr>
              <a:t>could,” Mukherjee wrote.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“</a:t>
            </a:r>
            <a:r>
              <a:rPr lang="en-US" dirty="0">
                <a:solidFill>
                  <a:srgbClr val="FFFF00"/>
                </a:solidFill>
              </a:rPr>
              <a:t>I needed to put roots </a:t>
            </a:r>
            <a:r>
              <a:rPr lang="en-US" dirty="0" smtClean="0">
                <a:solidFill>
                  <a:srgbClr val="FFFF00"/>
                </a:solidFill>
              </a:rPr>
              <a:t>down,” wrote </a:t>
            </a:r>
            <a:r>
              <a:rPr lang="en-US" dirty="0" err="1" smtClean="0">
                <a:solidFill>
                  <a:srgbClr val="FFFF00"/>
                </a:solidFill>
              </a:rPr>
              <a:t>Murkherjee</a:t>
            </a:r>
            <a:r>
              <a:rPr lang="en-US" dirty="0" smtClean="0">
                <a:solidFill>
                  <a:srgbClr val="FFFF00"/>
                </a:solidFill>
              </a:rPr>
              <a:t>, “to </a:t>
            </a:r>
            <a:r>
              <a:rPr lang="en-US" dirty="0">
                <a:solidFill>
                  <a:srgbClr val="FFFF00"/>
                </a:solidFill>
              </a:rPr>
              <a:t>vote and make the difference that I </a:t>
            </a:r>
            <a:r>
              <a:rPr lang="en-US" dirty="0" smtClean="0">
                <a:solidFill>
                  <a:srgbClr val="FFFF00"/>
                </a:solidFill>
              </a:rPr>
              <a:t>could.”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3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312</TotalTime>
  <Words>1428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Perspective</vt:lpstr>
      <vt:lpstr>Integrating Quotations in Literary Analysis</vt:lpstr>
      <vt:lpstr>Brief Quotations vs. Long/Block Quotations</vt:lpstr>
      <vt:lpstr>Stand Alone (or Floating) Quotations</vt:lpstr>
      <vt:lpstr>Never Utilize Stand-Alone or Floating Quotations</vt:lpstr>
      <vt:lpstr>Avoid Creating Run-on Sentences/Comma Splices with Quotations.</vt:lpstr>
      <vt:lpstr>Avoid Lazy Blending</vt:lpstr>
      <vt:lpstr>Integrating a Quotation into Your Own Sentence</vt:lpstr>
      <vt:lpstr>Using a Clause to Introduce a Quotation</vt:lpstr>
      <vt:lpstr>PowerPoint Presentation</vt:lpstr>
      <vt:lpstr>Using a full sentence to introduce a quotation</vt:lpstr>
      <vt:lpstr>Integrating a Quotation into Your Own Sentence</vt:lpstr>
      <vt:lpstr>Integrating a Quotation into Your Own Sentence</vt:lpstr>
      <vt:lpstr>PowerPoint Presentation</vt:lpstr>
      <vt:lpstr>Pulling in quotations to blend:</vt:lpstr>
      <vt:lpstr>Pulling in quotations to blend:</vt:lpstr>
      <vt:lpstr>Pulling in quotations to blend:</vt:lpstr>
      <vt:lpstr>Omitting Unnecessary Info</vt:lpstr>
      <vt:lpstr>Citing Your Quotations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Quotations in Literary Analysis</dc:title>
  <dc:creator>pldadmin</dc:creator>
  <cp:lastModifiedBy>pldadmin</cp:lastModifiedBy>
  <cp:revision>11</cp:revision>
  <cp:lastPrinted>2014-10-07T13:11:58Z</cp:lastPrinted>
  <dcterms:created xsi:type="dcterms:W3CDTF">2013-09-13T16:56:36Z</dcterms:created>
  <dcterms:modified xsi:type="dcterms:W3CDTF">2014-10-07T15:59:55Z</dcterms:modified>
</cp:coreProperties>
</file>