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56" r:id="rId4"/>
    <p:sldId id="257"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80DB2-DD85-4AD6-8D16-0529AF4F73ED}" type="datetimeFigureOut">
              <a:rPr lang="en-US" smtClean="0"/>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AA0689-AA6C-4BC6-B498-9231B4BF4985}" type="slidenum">
              <a:rPr lang="en-US" smtClean="0"/>
              <a:t>‹#›</a:t>
            </a:fld>
            <a:endParaRPr lang="en-US"/>
          </a:p>
        </p:txBody>
      </p:sp>
    </p:spTree>
    <p:extLst>
      <p:ext uri="{BB962C8B-B14F-4D97-AF65-F5344CB8AC3E}">
        <p14:creationId xmlns:p14="http://schemas.microsoft.com/office/powerpoint/2010/main" val="238317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A0689-AA6C-4BC6-B498-9231B4BF4985}" type="slidenum">
              <a:rPr lang="en-US" smtClean="0"/>
              <a:t>8</a:t>
            </a:fld>
            <a:endParaRPr lang="en-US"/>
          </a:p>
        </p:txBody>
      </p:sp>
    </p:spTree>
    <p:extLst>
      <p:ext uri="{BB962C8B-B14F-4D97-AF65-F5344CB8AC3E}">
        <p14:creationId xmlns:p14="http://schemas.microsoft.com/office/powerpoint/2010/main" val="177199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E36A6-1D24-4BB3-ACC3-539B3A6BEDE8}"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221058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E36A6-1D24-4BB3-ACC3-539B3A6BEDE8}"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3201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E36A6-1D24-4BB3-ACC3-539B3A6BEDE8}"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139238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E36A6-1D24-4BB3-ACC3-539B3A6BEDE8}"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326082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E36A6-1D24-4BB3-ACC3-539B3A6BEDE8}"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249809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E36A6-1D24-4BB3-ACC3-539B3A6BEDE8}"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17311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E36A6-1D24-4BB3-ACC3-539B3A6BEDE8}"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165851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E36A6-1D24-4BB3-ACC3-539B3A6BEDE8}"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275632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E36A6-1D24-4BB3-ACC3-539B3A6BEDE8}"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46676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36A6-1D24-4BB3-ACC3-539B3A6BEDE8}"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367535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36A6-1D24-4BB3-ACC3-539B3A6BEDE8}"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ACB8-DA94-4A4C-8809-3BDE28947908}" type="slidenum">
              <a:rPr lang="en-US" smtClean="0"/>
              <a:t>‹#›</a:t>
            </a:fld>
            <a:endParaRPr lang="en-US"/>
          </a:p>
        </p:txBody>
      </p:sp>
    </p:spTree>
    <p:extLst>
      <p:ext uri="{BB962C8B-B14F-4D97-AF65-F5344CB8AC3E}">
        <p14:creationId xmlns:p14="http://schemas.microsoft.com/office/powerpoint/2010/main" val="118847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E36A6-1D24-4BB3-ACC3-539B3A6BEDE8}" type="datetimeFigureOut">
              <a:rPr lang="en-US" smtClean="0"/>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7ACB8-DA94-4A4C-8809-3BDE28947908}" type="slidenum">
              <a:rPr lang="en-US" smtClean="0"/>
              <a:t>‹#›</a:t>
            </a:fld>
            <a:endParaRPr lang="en-US"/>
          </a:p>
        </p:txBody>
      </p:sp>
    </p:spTree>
    <p:extLst>
      <p:ext uri="{BB962C8B-B14F-4D97-AF65-F5344CB8AC3E}">
        <p14:creationId xmlns:p14="http://schemas.microsoft.com/office/powerpoint/2010/main" val="3114610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huffingtonpost.com/the-oped-project-/african-american-hair_b_4379551.html" TargetMode="External"/><Relationship Id="rId2" Type="http://schemas.openxmlformats.org/officeDocument/2006/relationships/hyperlink" Target="http://mullinspld.weebly.com/uploads/1/9/7/9/19799485/springboard_unit_2_--_pico_iyer_-_the_terminal_check.docx" TargetMode="External"/><Relationship Id="rId1" Type="http://schemas.openxmlformats.org/officeDocument/2006/relationships/slideLayout" Target="../slideLayouts/slideLayout1.xml"/><Relationship Id="rId5" Type="http://schemas.openxmlformats.org/officeDocument/2006/relationships/hyperlink" Target="http://www.dailyscript.com/scripts/dead_poets_final.html" TargetMode="External"/><Relationship Id="rId4" Type="http://schemas.openxmlformats.org/officeDocument/2006/relationships/hyperlink" Target="http://mullinspld.weebly.com/uploads/1/9/7/9/19799485/springboard_unit_2_--_michael_kaufmann_-__of_my_friend_hector_and_my_achilles_heel.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b="1" dirty="0"/>
              <a:t>Your assignment is to write an essay in which you analyze how cultural identity influences an individual’s perspective. Your essay should address the following prompt:</a:t>
            </a:r>
            <a:r>
              <a:rPr lang="en-US" sz="2400" dirty="0"/>
              <a:t/>
            </a:r>
            <a:br>
              <a:rPr lang="en-US" sz="2400" dirty="0"/>
            </a:br>
            <a:r>
              <a:rPr lang="en-US" sz="2400" b="1" dirty="0"/>
              <a:t> </a:t>
            </a:r>
            <a:r>
              <a:rPr lang="en-US" sz="2400" dirty="0"/>
              <a:t/>
            </a:r>
            <a:br>
              <a:rPr lang="en-US" sz="2400" dirty="0"/>
            </a:br>
            <a:r>
              <a:rPr lang="en-US" sz="2400" dirty="0"/>
              <a:t>To what extent does one's culture inform the way one views others and the world? After reading the literature selections from Unit 2, write an essay that </a:t>
            </a:r>
            <a:r>
              <a:rPr lang="en-US" sz="2400" dirty="0" smtClean="0"/>
              <a:t>utilizes </a:t>
            </a:r>
            <a:r>
              <a:rPr lang="en-US" sz="2400" dirty="0"/>
              <a:t>three different texts and argues how perspective is shaped by cultural identity. Be sure to support your position with evidence from the texts.</a:t>
            </a:r>
            <a:br>
              <a:rPr lang="en-US" sz="2400" dirty="0"/>
            </a:br>
            <a:endParaRPr lang="en-US" sz="2400" dirty="0"/>
          </a:p>
        </p:txBody>
      </p:sp>
    </p:spTree>
    <p:extLst>
      <p:ext uri="{BB962C8B-B14F-4D97-AF65-F5344CB8AC3E}">
        <p14:creationId xmlns:p14="http://schemas.microsoft.com/office/powerpoint/2010/main" val="186975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5016758"/>
          </a:xfrm>
          <a:prstGeom prst="rect">
            <a:avLst/>
          </a:prstGeom>
          <a:noFill/>
        </p:spPr>
        <p:txBody>
          <a:bodyPr wrap="square" rtlCol="0">
            <a:spAutoFit/>
          </a:bodyPr>
          <a:lstStyle/>
          <a:p>
            <a:pPr algn="ctr"/>
            <a:r>
              <a:rPr lang="en-US" sz="4400" b="1" dirty="0" smtClean="0"/>
              <a:t>INCORPORTATING SUPPORT</a:t>
            </a:r>
            <a:r>
              <a:rPr lang="en-US" sz="2400" b="1" dirty="0"/>
              <a:t/>
            </a:r>
            <a:br>
              <a:rPr lang="en-US" sz="2400" b="1" dirty="0"/>
            </a:br>
            <a:endParaRPr lang="en-US" sz="2400" b="1" dirty="0" smtClean="0"/>
          </a:p>
          <a:p>
            <a:pPr algn="ctr"/>
            <a:r>
              <a:rPr lang="en-US" sz="2000" dirty="0" smtClean="0"/>
              <a:t>Then include explanation that makes your point clear.  Why does this quote support your argument? </a:t>
            </a:r>
          </a:p>
          <a:p>
            <a:pPr algn="ctr"/>
            <a:endParaRPr lang="en-US" sz="2000" b="1" dirty="0"/>
          </a:p>
          <a:p>
            <a:pPr algn="ctr"/>
            <a:r>
              <a:rPr lang="en-US" sz="2000" b="1" dirty="0" err="1" smtClean="0"/>
              <a:t>Jesminder</a:t>
            </a:r>
            <a:r>
              <a:rPr lang="en-US" sz="2000" b="1" dirty="0" smtClean="0"/>
              <a:t> knows exactly what her family expects of her and she doesn’t want to disappoint them.  However, she also realizes that they life they want for her is not the life she wants for herself.  Therefore, it can be seen that her culture has taught her to be respectful and try to please her parents by meeting their expectations.  But </a:t>
            </a:r>
            <a:r>
              <a:rPr lang="en-US" sz="2000" b="1" dirty="0" err="1" smtClean="0"/>
              <a:t>Jes</a:t>
            </a:r>
            <a:r>
              <a:rPr lang="en-US" sz="2000" b="1" dirty="0" smtClean="0"/>
              <a:t> is only going to go along with this charade for so long.  She knows that these cultural expectations are not going to make her happy in the long run.</a:t>
            </a:r>
            <a:r>
              <a:rPr lang="en-US" sz="2000" b="1" dirty="0"/>
              <a:t/>
            </a:r>
            <a:br>
              <a:rPr lang="en-US" sz="2000" b="1" dirty="0"/>
            </a:br>
            <a:r>
              <a:rPr lang="en-US" sz="2400" b="1" dirty="0"/>
              <a:t/>
            </a:r>
            <a:br>
              <a:rPr lang="en-US" sz="2400" b="1" dirty="0"/>
            </a:br>
            <a:r>
              <a:rPr lang="en-US" sz="2400" b="1" dirty="0"/>
              <a:t/>
            </a:r>
            <a:br>
              <a:rPr lang="en-US" sz="2400" b="1" dirty="0"/>
            </a:br>
            <a:endParaRPr lang="en-US" sz="2400" dirty="0"/>
          </a:p>
        </p:txBody>
      </p:sp>
    </p:spTree>
    <p:extLst>
      <p:ext uri="{BB962C8B-B14F-4D97-AF65-F5344CB8AC3E}">
        <p14:creationId xmlns:p14="http://schemas.microsoft.com/office/powerpoint/2010/main" val="1868542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2400" b="1" dirty="0" smtClean="0"/>
              <a:t>How does </a:t>
            </a:r>
            <a:r>
              <a:rPr lang="en-US" sz="2400" b="1" dirty="0"/>
              <a:t>culture influence our perspective of…</a:t>
            </a:r>
            <a:r>
              <a:rPr lang="en-US" sz="2400" dirty="0"/>
              <a:t/>
            </a:r>
            <a:br>
              <a:rPr lang="en-US" sz="2400" dirty="0"/>
            </a:br>
            <a:r>
              <a:rPr lang="en-US" sz="2400" i="1" dirty="0"/>
              <a:t> </a:t>
            </a:r>
            <a:r>
              <a:rPr lang="en-US" sz="2400" dirty="0"/>
              <a:t/>
            </a:r>
            <a:br>
              <a:rPr lang="en-US" sz="2400" dirty="0"/>
            </a:br>
            <a:r>
              <a:rPr lang="en-US" sz="2400" dirty="0"/>
              <a:t/>
            </a:r>
            <a:br>
              <a:rPr lang="en-US" sz="2400" dirty="0"/>
            </a:br>
            <a:r>
              <a:rPr lang="en-US" sz="2400" dirty="0"/>
              <a:t>Other </a:t>
            </a:r>
            <a:r>
              <a:rPr lang="en-US" sz="2400" dirty="0" smtClean="0"/>
              <a:t>cultures?	Morality/Religion</a:t>
            </a:r>
            <a:r>
              <a:rPr lang="en-US" sz="2400" dirty="0"/>
              <a:t>?</a:t>
            </a:r>
            <a:br>
              <a:rPr lang="en-US" sz="2400" dirty="0"/>
            </a:br>
            <a:r>
              <a:rPr lang="en-US" sz="2400" dirty="0"/>
              <a:t>Family</a:t>
            </a:r>
            <a:r>
              <a:rPr lang="en-US" sz="2400" dirty="0" smtClean="0"/>
              <a:t>?		Friendships</a:t>
            </a:r>
            <a:r>
              <a:rPr lang="en-US" sz="2400" dirty="0"/>
              <a:t>?</a:t>
            </a:r>
            <a:br>
              <a:rPr lang="en-US" sz="2400" dirty="0"/>
            </a:br>
            <a:r>
              <a:rPr lang="en-US" sz="2400" dirty="0"/>
              <a:t>Authority</a:t>
            </a:r>
            <a:r>
              <a:rPr lang="en-US" sz="2400" dirty="0" smtClean="0"/>
              <a:t>?		Education/Schools</a:t>
            </a:r>
            <a:r>
              <a:rPr lang="en-US" sz="2400" dirty="0"/>
              <a:t>?</a:t>
            </a:r>
            <a:br>
              <a:rPr lang="en-US" sz="2400" dirty="0"/>
            </a:br>
            <a:r>
              <a:rPr lang="en-US" sz="2400" dirty="0" smtClean="0"/>
              <a:t>Media? 		Government/Politics</a:t>
            </a:r>
            <a:r>
              <a:rPr lang="en-US" sz="2400" dirty="0"/>
              <a:t>?</a:t>
            </a:r>
            <a:br>
              <a:rPr lang="en-US" sz="2400" dirty="0"/>
            </a:br>
            <a:r>
              <a:rPr lang="en-US" sz="2400" dirty="0" smtClean="0"/>
              <a:t>Fashion/Style?		Class/Wealth</a:t>
            </a:r>
            <a:r>
              <a:rPr lang="en-US" sz="2400" dirty="0"/>
              <a:t>?</a:t>
            </a:r>
            <a:br>
              <a:rPr lang="en-US" sz="2400" dirty="0"/>
            </a:br>
            <a:r>
              <a:rPr lang="en-US" sz="2400" dirty="0"/>
              <a:t>Tradition</a:t>
            </a:r>
            <a:r>
              <a:rPr lang="en-US" sz="2400" dirty="0" smtClean="0"/>
              <a:t>?		Progress/Change</a:t>
            </a:r>
            <a:r>
              <a:rPr lang="en-US" sz="2400" dirty="0"/>
              <a:t>?</a:t>
            </a:r>
            <a:br>
              <a:rPr lang="en-US" sz="2400" dirty="0"/>
            </a:br>
            <a:r>
              <a:rPr lang="en-US" sz="2400" dirty="0"/>
              <a:t>Etc.?</a:t>
            </a:r>
          </a:p>
        </p:txBody>
      </p:sp>
    </p:spTree>
    <p:extLst>
      <p:ext uri="{BB962C8B-B14F-4D97-AF65-F5344CB8AC3E}">
        <p14:creationId xmlns:p14="http://schemas.microsoft.com/office/powerpoint/2010/main" val="587828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772400" cy="1470025"/>
          </a:xfrm>
        </p:spPr>
        <p:txBody>
          <a:bodyPr>
            <a:noAutofit/>
          </a:bodyPr>
          <a:lstStyle/>
          <a:p>
            <a:pPr algn="l"/>
            <a:r>
              <a:rPr lang="en-US" sz="2400" b="1" dirty="0" smtClean="0"/>
              <a:t>Major Sources:</a:t>
            </a:r>
            <a:r>
              <a:rPr lang="en-US" sz="2400" dirty="0" smtClean="0"/>
              <a:t/>
            </a:r>
            <a:br>
              <a:rPr lang="en-US" sz="2400" dirty="0" smtClean="0"/>
            </a:br>
            <a:r>
              <a:rPr lang="en-US" sz="2400" dirty="0" smtClean="0"/>
              <a:t/>
            </a:r>
            <a:br>
              <a:rPr lang="en-US" sz="2400" dirty="0" smtClean="0"/>
            </a:br>
            <a:r>
              <a:rPr lang="en-US" sz="1800" dirty="0" smtClean="0"/>
              <a:t>1</a:t>
            </a:r>
            <a:r>
              <a:rPr lang="en-US" sz="1800" dirty="0"/>
              <a:t>.    </a:t>
            </a:r>
            <a:r>
              <a:rPr lang="en-US" sz="1800" b="1" dirty="0">
                <a:hlinkClick r:id="rId2"/>
              </a:rPr>
              <a:t>“The Terminal Check”</a:t>
            </a:r>
            <a:r>
              <a:rPr lang="en-US" sz="1800" dirty="0"/>
              <a:t> (Pico </a:t>
            </a:r>
            <a:r>
              <a:rPr lang="en-US" sz="1800" dirty="0" err="1"/>
              <a:t>Iyer</a:t>
            </a:r>
            <a:r>
              <a:rPr lang="en-US" sz="1800" dirty="0"/>
              <a:t>)</a:t>
            </a:r>
            <a:r>
              <a:rPr lang="en-US" sz="1800" dirty="0" smtClean="0"/>
              <a:t/>
            </a:r>
            <a:br>
              <a:rPr lang="en-US" sz="1800" dirty="0" smtClean="0"/>
            </a:br>
            <a:r>
              <a:rPr lang="en-US" sz="1800" dirty="0"/>
              <a:t>2.    </a:t>
            </a:r>
            <a:r>
              <a:rPr lang="en-US" sz="1800" b="1" dirty="0">
                <a:hlinkClick r:id="rId3"/>
              </a:rPr>
              <a:t>“My Problem with the Current Beauty Standard”</a:t>
            </a:r>
            <a:r>
              <a:rPr lang="en-US" sz="1800" dirty="0"/>
              <a:t> (</a:t>
            </a:r>
            <a:r>
              <a:rPr lang="en-US" sz="1800" dirty="0" err="1"/>
              <a:t>Yuwa</a:t>
            </a:r>
            <a:r>
              <a:rPr lang="en-US" sz="1800" dirty="0"/>
              <a:t>, </a:t>
            </a:r>
            <a:r>
              <a:rPr lang="en-US" sz="1800" dirty="0" err="1"/>
              <a:t>Edomwande</a:t>
            </a:r>
            <a:r>
              <a:rPr lang="en-US" sz="1800" dirty="0"/>
              <a:t>)</a:t>
            </a:r>
            <a:r>
              <a:rPr lang="en-US" sz="1800" dirty="0" smtClean="0"/>
              <a:t/>
            </a:r>
            <a:br>
              <a:rPr lang="en-US" sz="1800" dirty="0" smtClean="0"/>
            </a:br>
            <a:r>
              <a:rPr lang="en-US" sz="1800" dirty="0"/>
              <a:t>3.    </a:t>
            </a:r>
            <a:r>
              <a:rPr lang="en-US" sz="1800" b="1" dirty="0">
                <a:hlinkClick r:id="rId4"/>
              </a:rPr>
              <a:t>“Of My Friend Hector and My Achilles Heel”</a:t>
            </a:r>
            <a:r>
              <a:rPr lang="en-US" sz="1800" dirty="0"/>
              <a:t> (Michael Kaufman)</a:t>
            </a:r>
            <a:r>
              <a:rPr lang="en-US" sz="1800" dirty="0" smtClean="0"/>
              <a:t/>
            </a:r>
            <a:br>
              <a:rPr lang="en-US" sz="1800" dirty="0" smtClean="0"/>
            </a:br>
            <a:r>
              <a:rPr lang="en-US" sz="1800" dirty="0"/>
              <a:t>4.    “Going to Japan” (Barbara Kingsolver) (in Springboard workbook)</a:t>
            </a:r>
            <a:r>
              <a:rPr lang="en-US" sz="1800" dirty="0" smtClean="0"/>
              <a:t/>
            </a:r>
            <a:br>
              <a:rPr lang="en-US" sz="1800" dirty="0" smtClean="0"/>
            </a:br>
            <a:r>
              <a:rPr lang="en-US" sz="1800" dirty="0"/>
              <a:t>5.    “An Indian Father’s Plea” (Robert Lake) (in Springboard workbook)</a:t>
            </a:r>
            <a:r>
              <a:rPr lang="en-US" sz="1800" dirty="0" smtClean="0"/>
              <a:t/>
            </a:r>
            <a:br>
              <a:rPr lang="en-US" sz="1800" dirty="0" smtClean="0"/>
            </a:br>
            <a:r>
              <a:rPr lang="en-US" sz="1800" i="1" dirty="0"/>
              <a:t>6.    </a:t>
            </a:r>
            <a:r>
              <a:rPr lang="en-US" sz="1800" b="1" i="1" dirty="0">
                <a:hlinkClick r:id="rId5"/>
              </a:rPr>
              <a:t>Dead Poet’s Society</a:t>
            </a:r>
            <a:r>
              <a:rPr lang="en-US" sz="1800" b="1" dirty="0">
                <a:hlinkClick r:id="rId5"/>
              </a:rPr>
              <a:t> </a:t>
            </a:r>
            <a:r>
              <a:rPr lang="en-US" sz="1800" dirty="0"/>
              <a:t>(Peter Weir</a:t>
            </a:r>
            <a:r>
              <a:rPr lang="en-US" sz="1800" dirty="0" smtClean="0"/>
              <a:t>)</a:t>
            </a:r>
            <a:r>
              <a:rPr lang="en-US" sz="2000" dirty="0" smtClean="0"/>
              <a:t/>
            </a:r>
            <a:br>
              <a:rPr lang="en-US" sz="2000" dirty="0" smtClean="0"/>
            </a:br>
            <a:r>
              <a:rPr lang="en-US" sz="2000" dirty="0"/>
              <a:t/>
            </a:r>
            <a:br>
              <a:rPr lang="en-US" sz="2000" dirty="0"/>
            </a:br>
            <a:endParaRPr lang="en-US" sz="1800" dirty="0"/>
          </a:p>
        </p:txBody>
      </p:sp>
    </p:spTree>
    <p:extLst>
      <p:ext uri="{BB962C8B-B14F-4D97-AF65-F5344CB8AC3E}">
        <p14:creationId xmlns:p14="http://schemas.microsoft.com/office/powerpoint/2010/main" val="2273033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772400" cy="1470025"/>
          </a:xfrm>
        </p:spPr>
        <p:txBody>
          <a:bodyPr>
            <a:noAutofit/>
          </a:bodyPr>
          <a:lstStyle/>
          <a:p>
            <a:pPr algn="l"/>
            <a:r>
              <a:rPr lang="en-US" sz="2400" b="1" smtClean="0"/>
              <a:t>Other possible sources…</a:t>
            </a:r>
            <a:r>
              <a:rPr lang="en-US" sz="2400" dirty="0" smtClean="0"/>
              <a:t/>
            </a:r>
            <a:br>
              <a:rPr lang="en-US" sz="2400" dirty="0" smtClean="0"/>
            </a:br>
            <a:r>
              <a:rPr lang="en-US" sz="2400" dirty="0" smtClean="0"/>
              <a:t/>
            </a:r>
            <a:br>
              <a:rPr lang="en-US" sz="2400" dirty="0" smtClean="0"/>
            </a:br>
            <a:r>
              <a:rPr lang="en-US" sz="2400" dirty="0"/>
              <a:t>1. "Us &amp; Them" (David Sedaris)</a:t>
            </a:r>
            <a:r>
              <a:rPr lang="en-US" sz="2400" dirty="0" smtClean="0"/>
              <a:t/>
            </a:r>
            <a:br>
              <a:rPr lang="en-US" sz="2400" dirty="0" smtClean="0"/>
            </a:br>
            <a:r>
              <a:rPr lang="en-US" sz="2400" dirty="0"/>
              <a:t>2.  "Thanksgiving: A Personal History" (Jennifer New)</a:t>
            </a:r>
            <a:r>
              <a:rPr lang="en-US" sz="2400" dirty="0" smtClean="0"/>
              <a:t/>
            </a:r>
            <a:br>
              <a:rPr lang="en-US" sz="2400" dirty="0" smtClean="0"/>
            </a:br>
            <a:r>
              <a:rPr lang="en-US" sz="2400" dirty="0"/>
              <a:t>3. "Sure You Can Ask Me a Personal Question" (Diane Burns)</a:t>
            </a:r>
            <a:r>
              <a:rPr lang="en-US" sz="2400" dirty="0" smtClean="0"/>
              <a:t/>
            </a:r>
            <a:br>
              <a:rPr lang="en-US" sz="2400" dirty="0" smtClean="0"/>
            </a:br>
            <a:r>
              <a:rPr lang="en-US" sz="2400" dirty="0"/>
              <a:t>4. "Imagine" (John Lennon)</a:t>
            </a:r>
            <a:r>
              <a:rPr lang="en-US" sz="2400" dirty="0" smtClean="0"/>
              <a:t/>
            </a:r>
            <a:br>
              <a:rPr lang="en-US" sz="2400" dirty="0" smtClean="0"/>
            </a:br>
            <a:r>
              <a:rPr lang="en-US" sz="2400" dirty="0"/>
              <a:t>5. "Legal Alien" (Pat Mora)</a:t>
            </a:r>
            <a:r>
              <a:rPr lang="en-US" sz="2400" dirty="0" smtClean="0"/>
              <a:t/>
            </a:r>
            <a:br>
              <a:rPr lang="en-US" sz="2400" dirty="0" smtClean="0"/>
            </a:br>
            <a:r>
              <a:rPr lang="en-US" sz="2400" dirty="0"/>
              <a:t>6. "Where I'm From" (George Ella Lyon)</a:t>
            </a:r>
            <a:r>
              <a:rPr lang="en-US" sz="2400" dirty="0" smtClean="0"/>
              <a:t/>
            </a:r>
            <a:br>
              <a:rPr lang="en-US" sz="2400" dirty="0" smtClean="0"/>
            </a:br>
            <a:r>
              <a:rPr lang="en-US" sz="2400" dirty="0"/>
              <a:t>7. "My Mother Pieced Quilts" (Teresa Paloma Acosta)</a:t>
            </a:r>
            <a:endParaRPr lang="en-US" sz="1800" dirty="0"/>
          </a:p>
        </p:txBody>
      </p:sp>
    </p:spTree>
    <p:extLst>
      <p:ext uri="{BB962C8B-B14F-4D97-AF65-F5344CB8AC3E}">
        <p14:creationId xmlns:p14="http://schemas.microsoft.com/office/powerpoint/2010/main" val="405510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772400" cy="1470025"/>
          </a:xfrm>
        </p:spPr>
        <p:txBody>
          <a:bodyPr>
            <a:noAutofit/>
          </a:bodyPr>
          <a:lstStyle/>
          <a:p>
            <a:pPr algn="l"/>
            <a:r>
              <a:rPr lang="en-US" sz="2400" b="1" dirty="0"/>
              <a:t>Also, go back through what we read in Unit 1 and the first part of Unit 2, and choose at least ONE additional text that you might use in your paper.  Do the same for that text that you did above.  All of these texts are in your Springboard workbook.</a:t>
            </a:r>
            <a:r>
              <a:rPr lang="en-US" sz="2400" dirty="0" smtClean="0"/>
              <a:t/>
            </a:r>
            <a:br>
              <a:rPr lang="en-US" sz="2400" dirty="0" smtClean="0"/>
            </a:br>
            <a:r>
              <a:rPr lang="en-US" sz="2400" dirty="0" smtClean="0"/>
              <a:t/>
            </a:r>
            <a:br>
              <a:rPr lang="en-US" sz="2400" dirty="0" smtClean="0"/>
            </a:br>
            <a:r>
              <a:rPr lang="en-US" sz="2400" dirty="0"/>
              <a:t>1. "Us &amp; Them" (David Sedaris)</a:t>
            </a:r>
            <a:r>
              <a:rPr lang="en-US" sz="2400" dirty="0" smtClean="0"/>
              <a:t/>
            </a:r>
            <a:br>
              <a:rPr lang="en-US" sz="2400" dirty="0" smtClean="0"/>
            </a:br>
            <a:r>
              <a:rPr lang="en-US" sz="2400" dirty="0"/>
              <a:t>2.  "Thanksgiving: A Personal History" (Jennifer New)</a:t>
            </a:r>
            <a:r>
              <a:rPr lang="en-US" sz="2400" dirty="0" smtClean="0"/>
              <a:t/>
            </a:r>
            <a:br>
              <a:rPr lang="en-US" sz="2400" dirty="0" smtClean="0"/>
            </a:br>
            <a:r>
              <a:rPr lang="en-US" sz="2400" dirty="0"/>
              <a:t>3. "Sure You Can Ask Me a Personal Question" (Diane Burns)</a:t>
            </a:r>
            <a:r>
              <a:rPr lang="en-US" sz="2400" dirty="0" smtClean="0"/>
              <a:t/>
            </a:r>
            <a:br>
              <a:rPr lang="en-US" sz="2400" dirty="0" smtClean="0"/>
            </a:br>
            <a:r>
              <a:rPr lang="en-US" sz="2400" dirty="0"/>
              <a:t>4. "Imagine" (John Lennon)</a:t>
            </a:r>
            <a:r>
              <a:rPr lang="en-US" sz="2400" dirty="0" smtClean="0"/>
              <a:t/>
            </a:r>
            <a:br>
              <a:rPr lang="en-US" sz="2400" dirty="0" smtClean="0"/>
            </a:br>
            <a:r>
              <a:rPr lang="en-US" sz="2400" dirty="0"/>
              <a:t>5. "Legal Alien" (Pat Mora)</a:t>
            </a:r>
            <a:r>
              <a:rPr lang="en-US" sz="2400" dirty="0" smtClean="0"/>
              <a:t/>
            </a:r>
            <a:br>
              <a:rPr lang="en-US" sz="2400" dirty="0" smtClean="0"/>
            </a:br>
            <a:r>
              <a:rPr lang="en-US" sz="2400" dirty="0"/>
              <a:t>6. "Where I'm From" (George Ella Lyon)</a:t>
            </a:r>
            <a:r>
              <a:rPr lang="en-US" sz="2400" dirty="0" smtClean="0"/>
              <a:t/>
            </a:r>
            <a:br>
              <a:rPr lang="en-US" sz="2400" dirty="0" smtClean="0"/>
            </a:br>
            <a:r>
              <a:rPr lang="en-US" sz="2400" dirty="0"/>
              <a:t>7. "My Mother Pieced Quilts" (Teresa Paloma Acosta)</a:t>
            </a:r>
            <a:endParaRPr lang="en-US" sz="1800" dirty="0"/>
          </a:p>
        </p:txBody>
      </p:sp>
    </p:spTree>
    <p:extLst>
      <p:ext uri="{BB962C8B-B14F-4D97-AF65-F5344CB8AC3E}">
        <p14:creationId xmlns:p14="http://schemas.microsoft.com/office/powerpoint/2010/main" val="187905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6986528"/>
          </a:xfrm>
          <a:prstGeom prst="rect">
            <a:avLst/>
          </a:prstGeom>
          <a:noFill/>
        </p:spPr>
        <p:txBody>
          <a:bodyPr wrap="square" rtlCol="0">
            <a:spAutoFit/>
          </a:bodyPr>
          <a:lstStyle/>
          <a:p>
            <a:r>
              <a:rPr lang="en-US" sz="4400" b="1" dirty="0"/>
              <a:t>Requirements for Synthesis Essay: </a:t>
            </a:r>
            <a:r>
              <a:rPr lang="en-US" sz="2400" b="1" dirty="0"/>
              <a:t/>
            </a:r>
            <a:br>
              <a:rPr lang="en-US" sz="2400" b="1" dirty="0"/>
            </a:br>
            <a:endParaRPr lang="en-US" sz="2400" b="1" dirty="0" smtClean="0"/>
          </a:p>
          <a:p>
            <a:r>
              <a:rPr lang="en-US" sz="2400" b="1" dirty="0" smtClean="0"/>
              <a:t>Typed</a:t>
            </a:r>
            <a:r>
              <a:rPr lang="en-US" sz="2400" b="1" dirty="0"/>
              <a:t>, double-spaced, 12-point font</a:t>
            </a:r>
            <a:br>
              <a:rPr lang="en-US" sz="2400" b="1" dirty="0"/>
            </a:br>
            <a:endParaRPr lang="en-US" sz="2400" b="1" dirty="0" smtClean="0"/>
          </a:p>
          <a:p>
            <a:r>
              <a:rPr lang="en-US" sz="2400" b="1" dirty="0" smtClean="0"/>
              <a:t>Approximately </a:t>
            </a:r>
            <a:r>
              <a:rPr lang="en-US" sz="2400" b="1" dirty="0"/>
              <a:t>2 pages in length (nothing less than </a:t>
            </a:r>
            <a:r>
              <a:rPr lang="en-US" sz="2400" b="1" dirty="0" smtClean="0"/>
              <a:t>1½ pages will </a:t>
            </a:r>
            <a:r>
              <a:rPr lang="en-US" sz="2400" b="1" dirty="0"/>
              <a:t>be accepted)	</a:t>
            </a:r>
            <a:endParaRPr lang="en-US" sz="2400" b="1" dirty="0" smtClean="0"/>
          </a:p>
          <a:p>
            <a:endParaRPr lang="en-US" sz="2400" b="1" dirty="0"/>
          </a:p>
          <a:p>
            <a:r>
              <a:rPr lang="en-US" sz="2400" b="1" dirty="0" smtClean="0"/>
              <a:t>Includes references to at least 3 different texts we’ve read in class (in support and in concession/refutation) with blended quotations and parenthetical citations.</a:t>
            </a:r>
          </a:p>
          <a:p>
            <a:endParaRPr lang="en-US" sz="2400" b="1" dirty="0"/>
          </a:p>
          <a:p>
            <a:r>
              <a:rPr lang="en-US" sz="2400" b="1" dirty="0" smtClean="0"/>
              <a:t>Includes a Works Cited page.</a:t>
            </a: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endParaRPr lang="en-US" sz="2400" dirty="0"/>
          </a:p>
        </p:txBody>
      </p:sp>
    </p:spTree>
    <p:extLst>
      <p:ext uri="{BB962C8B-B14F-4D97-AF65-F5344CB8AC3E}">
        <p14:creationId xmlns:p14="http://schemas.microsoft.com/office/powerpoint/2010/main" val="3997408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7417415"/>
          </a:xfrm>
          <a:prstGeom prst="rect">
            <a:avLst/>
          </a:prstGeom>
          <a:noFill/>
        </p:spPr>
        <p:txBody>
          <a:bodyPr wrap="square" rtlCol="0">
            <a:spAutoFit/>
          </a:bodyPr>
          <a:lstStyle/>
          <a:p>
            <a:r>
              <a:rPr lang="en-US" sz="4400" b="1" dirty="0" smtClean="0"/>
              <a:t>Layout for </a:t>
            </a:r>
            <a:r>
              <a:rPr lang="en-US" sz="4400" b="1" dirty="0"/>
              <a:t>Synthesis Essay: </a:t>
            </a:r>
            <a:r>
              <a:rPr lang="en-US" sz="2400" b="1" dirty="0"/>
              <a:t/>
            </a:r>
            <a:br>
              <a:rPr lang="en-US" sz="2400" b="1" dirty="0"/>
            </a:br>
            <a:endParaRPr lang="en-US" sz="2400" b="1" dirty="0" smtClean="0"/>
          </a:p>
          <a:p>
            <a:pPr marL="457200" indent="-457200">
              <a:buFont typeface="+mj-lt"/>
              <a:buAutoNum type="arabicPeriod"/>
            </a:pPr>
            <a:r>
              <a:rPr lang="en-US" sz="2400" b="1" dirty="0" smtClean="0"/>
              <a:t>Introductory Paragraph (HOOK &amp; CLAIM: Claim = thesis statement, the last sentence of the paragraph)</a:t>
            </a:r>
          </a:p>
          <a:p>
            <a:pPr marL="457200" indent="-457200">
              <a:buFont typeface="+mj-lt"/>
              <a:buAutoNum type="arabicPeriod"/>
            </a:pPr>
            <a:endParaRPr lang="en-US" sz="2400" b="1" dirty="0"/>
          </a:p>
          <a:p>
            <a:pPr marL="457200" indent="-457200">
              <a:buFont typeface="+mj-lt"/>
              <a:buAutoNum type="arabicPeriod"/>
            </a:pPr>
            <a:r>
              <a:rPr lang="en-US" sz="2400" b="1" dirty="0" smtClean="0"/>
              <a:t>At least two paragraphs of SUPPORT (Follow ACE paragraph format – Answer, Cite, Explain)</a:t>
            </a:r>
          </a:p>
          <a:p>
            <a:pPr marL="457200" indent="-457200">
              <a:buFont typeface="+mj-lt"/>
              <a:buAutoNum type="arabicPeriod"/>
            </a:pPr>
            <a:endParaRPr lang="en-US" sz="2400" b="1" dirty="0" smtClean="0"/>
          </a:p>
          <a:p>
            <a:pPr marL="457200" indent="-457200">
              <a:buFont typeface="+mj-lt"/>
              <a:buAutoNum type="arabicPeriod"/>
            </a:pPr>
            <a:r>
              <a:rPr lang="en-US" sz="2400" b="1" dirty="0" smtClean="0"/>
              <a:t>At least one paragraph of CONCESSION &amp; REFUTATION</a:t>
            </a:r>
          </a:p>
          <a:p>
            <a:pPr marL="457200" indent="-457200">
              <a:buFont typeface="+mj-lt"/>
              <a:buAutoNum type="arabicPeriod"/>
            </a:pPr>
            <a:endParaRPr lang="en-US" sz="2400" b="1" dirty="0"/>
          </a:p>
          <a:p>
            <a:pPr marL="457200" indent="-457200">
              <a:buFont typeface="+mj-lt"/>
              <a:buAutoNum type="arabicPeriod"/>
            </a:pPr>
            <a:r>
              <a:rPr lang="en-US" sz="2400" b="1" dirty="0" smtClean="0"/>
              <a:t>Conclusion = CALL TO ACTION</a:t>
            </a:r>
          </a:p>
          <a:p>
            <a:pPr marL="457200" indent="-457200">
              <a:buFont typeface="+mj-lt"/>
              <a:buAutoNum type="arabicPeriod"/>
            </a:pPr>
            <a:endParaRPr lang="en-US" sz="2400" b="1" dirty="0"/>
          </a:p>
          <a:p>
            <a:pPr marL="457200" indent="-457200">
              <a:buFont typeface="+mj-lt"/>
              <a:buAutoNum type="arabicPeriod"/>
            </a:pPr>
            <a:r>
              <a:rPr lang="en-US" sz="2400" b="1" dirty="0" smtClean="0"/>
              <a:t>Last page = Works Cited Page</a:t>
            </a: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endParaRPr lang="en-US" sz="2400" dirty="0"/>
          </a:p>
        </p:txBody>
      </p:sp>
    </p:spTree>
    <p:extLst>
      <p:ext uri="{BB962C8B-B14F-4D97-AF65-F5344CB8AC3E}">
        <p14:creationId xmlns:p14="http://schemas.microsoft.com/office/powerpoint/2010/main" val="3372555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8156079"/>
          </a:xfrm>
          <a:prstGeom prst="rect">
            <a:avLst/>
          </a:prstGeom>
          <a:noFill/>
        </p:spPr>
        <p:txBody>
          <a:bodyPr wrap="square" rtlCol="0">
            <a:spAutoFit/>
          </a:bodyPr>
          <a:lstStyle/>
          <a:p>
            <a:pPr algn="ctr"/>
            <a:r>
              <a:rPr lang="en-US" sz="4400" b="1" dirty="0" smtClean="0"/>
              <a:t>CLAIM/THESIS STATEMENT</a:t>
            </a:r>
            <a:r>
              <a:rPr lang="en-US" sz="2400" b="1" dirty="0"/>
              <a:t/>
            </a:r>
            <a:br>
              <a:rPr lang="en-US" sz="2400" b="1" dirty="0"/>
            </a:br>
            <a:endParaRPr lang="en-US" sz="2400" b="1" dirty="0" smtClean="0"/>
          </a:p>
          <a:p>
            <a:pPr algn="ctr"/>
            <a:r>
              <a:rPr lang="en-US" sz="2400" dirty="0"/>
              <a:t>To what extent does one's culture inform the way one views others and the world? After reading the literature selections from Unit 2, write an essay that utilizes three different texts and argues how perspective is shaped by cultural identity. Be sure to support your position with evidence from the texts</a:t>
            </a:r>
            <a:r>
              <a:rPr lang="en-US" sz="2400" dirty="0" smtClean="0"/>
              <a:t>.</a:t>
            </a:r>
          </a:p>
          <a:p>
            <a:pPr algn="ctr"/>
            <a:endParaRPr lang="en-US" sz="2400" dirty="0"/>
          </a:p>
          <a:p>
            <a:pPr algn="ctr"/>
            <a:r>
              <a:rPr lang="en-US" sz="2400" b="1" dirty="0" smtClean="0"/>
              <a:t>Defend, Challenge, or Qualify the Issue Presented in the Prompt</a:t>
            </a:r>
          </a:p>
          <a:p>
            <a:pPr algn="ctr"/>
            <a:endParaRPr lang="en-US" sz="2400" b="1" dirty="0"/>
          </a:p>
          <a:p>
            <a:pPr algn="ctr"/>
            <a:r>
              <a:rPr lang="en-US" sz="2400" b="1" dirty="0" smtClean="0"/>
              <a:t>Include a Rational or Reason to Support Your Stance</a:t>
            </a:r>
          </a:p>
          <a:p>
            <a:pPr algn="ctr"/>
            <a:endParaRPr lang="en-US" sz="2400" b="1" dirty="0"/>
          </a:p>
          <a:p>
            <a:pPr algn="ctr"/>
            <a:r>
              <a:rPr lang="en-US" sz="2400" b="1" dirty="0" smtClean="0"/>
              <a:t>Make sure you address the “to what extent” in your CLAIM.</a:t>
            </a:r>
          </a:p>
          <a:p>
            <a:pPr algn="ctr"/>
            <a:endParaRPr lang="en-US" sz="2400" b="1" dirty="0"/>
          </a:p>
          <a:p>
            <a:pPr algn="ct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r>
              <a:rPr lang="en-US" sz="2400" b="1" dirty="0"/>
              <a:t/>
            </a:r>
            <a:br>
              <a:rPr lang="en-US" sz="2400" b="1" dirty="0"/>
            </a:br>
            <a:endParaRPr lang="en-US" sz="2400" dirty="0"/>
          </a:p>
        </p:txBody>
      </p:sp>
    </p:spTree>
    <p:extLst>
      <p:ext uri="{BB962C8B-B14F-4D97-AF65-F5344CB8AC3E}">
        <p14:creationId xmlns:p14="http://schemas.microsoft.com/office/powerpoint/2010/main" val="2933677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915400" cy="6555641"/>
          </a:xfrm>
          <a:prstGeom prst="rect">
            <a:avLst/>
          </a:prstGeom>
          <a:noFill/>
        </p:spPr>
        <p:txBody>
          <a:bodyPr wrap="square" rtlCol="0">
            <a:spAutoFit/>
          </a:bodyPr>
          <a:lstStyle/>
          <a:p>
            <a:pPr algn="ctr"/>
            <a:r>
              <a:rPr lang="en-US" sz="4400" b="1" dirty="0" smtClean="0"/>
              <a:t>INCORPORTATING SUPPORT</a:t>
            </a:r>
            <a:r>
              <a:rPr lang="en-US" sz="2400" b="1" dirty="0"/>
              <a:t/>
            </a:r>
            <a:br>
              <a:rPr lang="en-US" sz="2400" b="1" dirty="0"/>
            </a:br>
            <a:endParaRPr lang="en-US" sz="2400" b="1" dirty="0" smtClean="0"/>
          </a:p>
          <a:p>
            <a:pPr algn="ctr"/>
            <a:r>
              <a:rPr lang="en-US" sz="2000" dirty="0" smtClean="0"/>
              <a:t>When using texts as support, include </a:t>
            </a:r>
            <a:r>
              <a:rPr lang="en-US" sz="2000" dirty="0"/>
              <a:t>b</a:t>
            </a:r>
            <a:r>
              <a:rPr lang="en-US" sz="2000" dirty="0" smtClean="0"/>
              <a:t>rief context (what the article was about and who wrote it). Example:</a:t>
            </a:r>
          </a:p>
          <a:p>
            <a:pPr algn="ctr"/>
            <a:endParaRPr lang="en-US" sz="2000" b="1" dirty="0"/>
          </a:p>
          <a:p>
            <a:pPr algn="ctr"/>
            <a:r>
              <a:rPr lang="en-US" sz="2000" b="1" dirty="0" smtClean="0"/>
              <a:t>The movie </a:t>
            </a:r>
            <a:r>
              <a:rPr lang="en-US" sz="2000" b="1" i="1" dirty="0" smtClean="0"/>
              <a:t>Bend It Like Beckham </a:t>
            </a:r>
            <a:r>
              <a:rPr lang="en-US" sz="2000" b="1" dirty="0" smtClean="0"/>
              <a:t>portrayed a young woman, </a:t>
            </a:r>
            <a:r>
              <a:rPr lang="en-US" sz="2000" b="1" dirty="0" err="1" smtClean="0"/>
              <a:t>Jesminder</a:t>
            </a:r>
            <a:r>
              <a:rPr lang="en-US" sz="2000" b="1" dirty="0" smtClean="0"/>
              <a:t> </a:t>
            </a:r>
            <a:r>
              <a:rPr lang="en-US" sz="2000" b="1" dirty="0" err="1" smtClean="0"/>
              <a:t>Bahmra</a:t>
            </a:r>
            <a:r>
              <a:rPr lang="en-US" sz="2000" b="1" dirty="0" smtClean="0"/>
              <a:t>, who was conflicted with how to balance her family’s cultural expectations with her passion for soccer.</a:t>
            </a:r>
          </a:p>
          <a:p>
            <a:pPr algn="ctr"/>
            <a:endParaRPr lang="en-US" sz="2000" b="1" dirty="0"/>
          </a:p>
          <a:p>
            <a:pPr algn="ctr"/>
            <a:r>
              <a:rPr lang="en-US" sz="2000" dirty="0" smtClean="0"/>
              <a:t>Then incorporate your quotation directly after that.</a:t>
            </a:r>
          </a:p>
          <a:p>
            <a:pPr algn="ctr"/>
            <a:endParaRPr lang="en-US" sz="2000" b="1" dirty="0"/>
          </a:p>
          <a:p>
            <a:pPr algn="ctr"/>
            <a:r>
              <a:rPr lang="en-US" sz="2000" b="1" dirty="0" err="1" smtClean="0"/>
              <a:t>Jes</a:t>
            </a:r>
            <a:r>
              <a:rPr lang="en-US" sz="2000" b="1" dirty="0" smtClean="0"/>
              <a:t> continued to play soccer as long as she could but chose to keep it secret because “everyone knows that Indian girls don’t play soccer. [They] marry good husbands and cook </a:t>
            </a:r>
            <a:r>
              <a:rPr lang="en-US" sz="2000" b="1" dirty="0" err="1" smtClean="0"/>
              <a:t>chapati</a:t>
            </a:r>
            <a:r>
              <a:rPr lang="en-US" sz="2000" b="1" dirty="0" smtClean="0"/>
              <a:t> for them” (Chadha).</a:t>
            </a:r>
          </a:p>
          <a:p>
            <a:pPr algn="ctr"/>
            <a:endParaRPr lang="en-US" sz="2000" b="1" dirty="0"/>
          </a:p>
          <a:p>
            <a:pPr algn="ctr"/>
            <a:r>
              <a:rPr lang="en-US" sz="2000" b="1" dirty="0"/>
              <a:t/>
            </a:r>
            <a:br>
              <a:rPr lang="en-US" sz="2000" b="1" dirty="0"/>
            </a:br>
            <a:r>
              <a:rPr lang="en-US" sz="2400" b="1" dirty="0"/>
              <a:t/>
            </a:r>
            <a:br>
              <a:rPr lang="en-US" sz="2400" b="1" dirty="0"/>
            </a:br>
            <a:r>
              <a:rPr lang="en-US" sz="2400" b="1" dirty="0"/>
              <a:t/>
            </a:r>
            <a:br>
              <a:rPr lang="en-US" sz="2400" b="1" dirty="0"/>
            </a:br>
            <a:endParaRPr lang="en-US" sz="2400" dirty="0"/>
          </a:p>
        </p:txBody>
      </p:sp>
    </p:spTree>
    <p:extLst>
      <p:ext uri="{BB962C8B-B14F-4D97-AF65-F5344CB8AC3E}">
        <p14:creationId xmlns:p14="http://schemas.microsoft.com/office/powerpoint/2010/main" val="3160818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93</Words>
  <Application>Microsoft Office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Your assignment is to write an essay in which you analyze how cultural identity influences an individual’s perspective. Your essay should address the following prompt:   To what extent does one's culture inform the way one views others and the world? After reading the literature selections from Unit 2, write an essay that utilizes three different texts and argues how perspective is shaped by cultural identity. Be sure to support your position with evidence from the texts. </vt:lpstr>
      <vt:lpstr>How does culture influence our perspective of…    Other cultures? Morality/Religion? Family?  Friendships? Authority?  Education/Schools? Media?   Government/Politics? Fashion/Style?  Class/Wealth? Tradition?  Progress/Change? Etc.?</vt:lpstr>
      <vt:lpstr>Major Sources:  1.    “The Terminal Check” (Pico Iyer) 2.    “My Problem with the Current Beauty Standard” (Yuwa, Edomwande) 3.    “Of My Friend Hector and My Achilles Heel” (Michael Kaufman) 4.    “Going to Japan” (Barbara Kingsolver) (in Springboard workbook) 5.    “An Indian Father’s Plea” (Robert Lake) (in Springboard workbook) 6.    Dead Poet’s Society (Peter Weir)  </vt:lpstr>
      <vt:lpstr>Other possible sources…  1. "Us &amp; Them" (David Sedaris) 2.  "Thanksgiving: A Personal History" (Jennifer New) 3. "Sure You Can Ask Me a Personal Question" (Diane Burns) 4. "Imagine" (John Lennon) 5. "Legal Alien" (Pat Mora) 6. "Where I'm From" (George Ella Lyon) 7. "My Mother Pieced Quilts" (Teresa Paloma Acosta)</vt:lpstr>
      <vt:lpstr>Also, go back through what we read in Unit 1 and the first part of Unit 2, and choose at least ONE additional text that you might use in your paper.  Do the same for that text that you did above.  All of these texts are in your Springboard workbook.  1. "Us &amp; Them" (David Sedaris) 2.  "Thanksgiving: A Personal History" (Jennifer New) 3. "Sure You Can Ask Me a Personal Question" (Diane Burns) 4. "Imagine" (John Lennon) 5. "Legal Alien" (Pat Mora) 6. "Where I'm From" (George Ella Lyon) 7. "My Mother Pieced Quilts" (Teresa Paloma Acosta)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assignment is to write an essay in which you analyze how cultural identity influences an individual’s perspective. Your essay should address the following prompt:   To what extent does one's culture inform the way one views others and the world? After reading the literature selections from Unit 2, write an essay that compares three different texts and argues how perspective is shaped by cultural identity. Be sure to support your position with evidence from the texts.</dc:title>
  <dc:creator>pldadmin</dc:creator>
  <cp:lastModifiedBy>pldadmin</cp:lastModifiedBy>
  <cp:revision>6</cp:revision>
  <dcterms:created xsi:type="dcterms:W3CDTF">2014-02-21T13:05:15Z</dcterms:created>
  <dcterms:modified xsi:type="dcterms:W3CDTF">2014-02-24T15:06:58Z</dcterms:modified>
</cp:coreProperties>
</file>